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7" r:id="rId3"/>
    <p:sldId id="269" r:id="rId4"/>
    <p:sldId id="279" r:id="rId5"/>
    <p:sldId id="257" r:id="rId6"/>
    <p:sldId id="286" r:id="rId7"/>
    <p:sldId id="272" r:id="rId8"/>
    <p:sldId id="282" r:id="rId9"/>
    <p:sldId id="278" r:id="rId10"/>
    <p:sldId id="284" r:id="rId11"/>
    <p:sldId id="285" r:id="rId12"/>
    <p:sldId id="273" r:id="rId13"/>
    <p:sldId id="260" r:id="rId14"/>
    <p:sldId id="261" r:id="rId15"/>
    <p:sldId id="277" r:id="rId16"/>
    <p:sldId id="268" r:id="rId17"/>
    <p:sldId id="266" r:id="rId18"/>
    <p:sldId id="290" r:id="rId19"/>
    <p:sldId id="291" r:id="rId20"/>
    <p:sldId id="263" r:id="rId21"/>
    <p:sldId id="274" r:id="rId22"/>
    <p:sldId id="275" r:id="rId23"/>
    <p:sldId id="276" r:id="rId24"/>
    <p:sldId id="283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90" autoAdjust="0"/>
    <p:restoredTop sz="94660"/>
  </p:normalViewPr>
  <p:slideViewPr>
    <p:cSldViewPr snapToGrid="0">
      <p:cViewPr varScale="1">
        <p:scale>
          <a:sx n="57" d="100"/>
          <a:sy n="57" d="100"/>
        </p:scale>
        <p:origin x="4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6D6C6-9796-4085-B278-C8EE13ED4C7D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DDD1D-4AA3-47BB-B537-CC91F5F31B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508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DD1D-4AA3-47BB-B537-CC91F5F31B4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3226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DDD1D-4AA3-47BB-B537-CC91F5F31B4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984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58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6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733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955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816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282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397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17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46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54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78083-CDA3-4ED6-AD37-49FCA9821B3A}" type="datetimeFigureOut">
              <a:rPr lang="zh-TW" altLang="en-US" smtClean="0"/>
              <a:t>2023/3/8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422D4-74B4-4A22-9070-17784FA164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83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96567" y="1835737"/>
            <a:ext cx="5360613" cy="2387600"/>
          </a:xfrm>
        </p:spPr>
        <p:txBody>
          <a:bodyPr>
            <a:normAutofit fontScale="90000"/>
          </a:bodyPr>
          <a:lstStyle/>
          <a:p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豆豆</a:t>
            </a:r>
            <a:r>
              <a:rPr lang="en-US" altLang="zh-TW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PK</a:t>
            </a: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趣</a:t>
            </a:r>
            <a:br>
              <a:rPr lang="en-US" altLang="zh-TW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</a:br>
            <a:endParaRPr lang="zh-TW" altLang="en-US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113A9A3-DA69-531B-8A19-4073E88FE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457" y="-161570"/>
            <a:ext cx="4913702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F33837F-03BA-8AC9-62D9-A2D1FAB7C793}"/>
              </a:ext>
            </a:extLst>
          </p:cNvPr>
          <p:cNvSpPr txBox="1"/>
          <p:nvPr/>
        </p:nvSpPr>
        <p:spPr>
          <a:xfrm>
            <a:off x="5009550" y="1110740"/>
            <a:ext cx="573465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kern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花蓮縣有機食農教育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教材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國小低年級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/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D9FD2B36-BDB3-D8B6-6D62-10E36D84A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E121D94-D04D-34CB-2045-5B0542CB79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0" y="2008414"/>
            <a:ext cx="3666309" cy="458288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C513628-476C-7DA2-4B24-0929829CA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8757" y="2198702"/>
            <a:ext cx="3157403" cy="406522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964783-5B6A-A20D-47A0-DAFA7BFB6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642" y="4281455"/>
            <a:ext cx="4844142" cy="168491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E6909EB-D02E-46CC-327F-6CC70C26D0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7" y="356620"/>
            <a:ext cx="1618207" cy="51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60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12AAB885-C756-2B34-AAD9-DA22C202DD41}"/>
              </a:ext>
            </a:extLst>
          </p:cNvPr>
          <p:cNvSpPr txBox="1">
            <a:spLocks/>
          </p:cNvSpPr>
          <p:nvPr/>
        </p:nvSpPr>
        <p:spPr>
          <a:xfrm>
            <a:off x="1282768" y="1788333"/>
            <a:ext cx="3437709" cy="1123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2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榨油</a:t>
            </a:r>
            <a:endParaRPr lang="en-US" altLang="zh-TW" sz="3200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大豆沙拉油</a:t>
            </a: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06AE2A03-7D84-B7B0-BD01-34465C1D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31">
            <a:extLst>
              <a:ext uri="{FF2B5EF4-FFF2-40B4-BE49-F238E27FC236}">
                <a16:creationId xmlns:a16="http://schemas.microsoft.com/office/drawing/2014/main" id="{F4DC54C5-88A7-71E7-4B28-1C761A05E9E3}"/>
              </a:ext>
            </a:extLst>
          </p:cNvPr>
          <p:cNvSpPr/>
          <p:nvPr/>
        </p:nvSpPr>
        <p:spPr>
          <a:xfrm>
            <a:off x="0" y="-4882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常見豆豆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(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大豆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)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產品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D30F8AE-09D6-481B-AE7C-A53D6ADE9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97" y="1481326"/>
            <a:ext cx="7065964" cy="471064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85FC4B3-0A3F-6D12-8EA7-96A4B127F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9" y="2912867"/>
            <a:ext cx="3135086" cy="3135086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7A7680E-C636-83AF-0449-15390EBC8D90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9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443042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7C6C169-4BA4-A3C2-4DF3-659652D38D3C}"/>
              </a:ext>
            </a:extLst>
          </p:cNvPr>
          <p:cNvSpPr txBox="1">
            <a:spLocks/>
          </p:cNvSpPr>
          <p:nvPr/>
        </p:nvSpPr>
        <p:spPr>
          <a:xfrm>
            <a:off x="3052762" y="1274510"/>
            <a:ext cx="5451158" cy="13940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榨汁煮熟</a:t>
            </a:r>
            <a:endParaRPr lang="en-US" altLang="zh-TW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 algn="ctr">
              <a:buNone/>
            </a:pP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豆漿</a:t>
            </a:r>
            <a:endParaRPr lang="en-US" altLang="zh-TW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 algn="ctr">
              <a:buNone/>
            </a:pP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黃豆漿 黑豆漿</a:t>
            </a: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06AE2A03-7D84-B7B0-BD01-34465C1D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31">
            <a:extLst>
              <a:ext uri="{FF2B5EF4-FFF2-40B4-BE49-F238E27FC236}">
                <a16:creationId xmlns:a16="http://schemas.microsoft.com/office/drawing/2014/main" id="{F4DC54C5-88A7-71E7-4B28-1C761A05E9E3}"/>
              </a:ext>
            </a:extLst>
          </p:cNvPr>
          <p:cNvSpPr/>
          <p:nvPr/>
        </p:nvSpPr>
        <p:spPr>
          <a:xfrm>
            <a:off x="0" y="-4882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常見豆豆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(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大豆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)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產品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7A7680E-C636-83AF-0449-15390EBC8D90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10</a:t>
            </a:r>
            <a:endParaRPr lang="zh-TW" altLang="en-US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0E5161-8BCD-3E01-664B-0DA644D89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2" y="3036505"/>
            <a:ext cx="3820478" cy="2546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0DD2866-7F96-80A4-6DD9-B92768E05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90" y="3036505"/>
            <a:ext cx="3989859" cy="2663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9073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D6B800DA-D1D7-8386-0C8D-DDC028FA5519}"/>
              </a:ext>
            </a:extLst>
          </p:cNvPr>
          <p:cNvSpPr txBox="1">
            <a:spLocks/>
          </p:cNvSpPr>
          <p:nvPr/>
        </p:nvSpPr>
        <p:spPr>
          <a:xfrm>
            <a:off x="3322087" y="1708487"/>
            <a:ext cx="5996084" cy="448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6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豆漿加熱後再凝固</a:t>
            </a:r>
            <a:endParaRPr lang="en-US" altLang="zh-TW" sz="3600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06AE2A03-7D84-B7B0-BD01-34465C1D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31">
            <a:extLst>
              <a:ext uri="{FF2B5EF4-FFF2-40B4-BE49-F238E27FC236}">
                <a16:creationId xmlns:a16="http://schemas.microsoft.com/office/drawing/2014/main" id="{F4DC54C5-88A7-71E7-4B28-1C761A05E9E3}"/>
              </a:ext>
            </a:extLst>
          </p:cNvPr>
          <p:cNvSpPr/>
          <p:nvPr/>
        </p:nvSpPr>
        <p:spPr>
          <a:xfrm>
            <a:off x="0" y="-4882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常見豆豆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(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大豆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)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產品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7A7680E-C636-83AF-0449-15390EBC8D90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11</a:t>
            </a:r>
            <a:endParaRPr lang="zh-TW" altLang="en-US" b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0208034-891F-33CB-EBC7-5F772DDEC745}"/>
              </a:ext>
            </a:extLst>
          </p:cNvPr>
          <p:cNvSpPr txBox="1"/>
          <p:nvPr/>
        </p:nvSpPr>
        <p:spPr>
          <a:xfrm>
            <a:off x="1480457" y="2519420"/>
            <a:ext cx="175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40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豆皮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A010AB7-3D92-9CD8-2C61-DB553F4A228F}"/>
              </a:ext>
            </a:extLst>
          </p:cNvPr>
          <p:cNvSpPr txBox="1"/>
          <p:nvPr/>
        </p:nvSpPr>
        <p:spPr>
          <a:xfrm>
            <a:off x="4996544" y="2519420"/>
            <a:ext cx="20900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40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豆腐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456FDF8-1442-C084-C690-4D2C3479D490}"/>
              </a:ext>
            </a:extLst>
          </p:cNvPr>
          <p:cNvSpPr txBox="1"/>
          <p:nvPr/>
        </p:nvSpPr>
        <p:spPr>
          <a:xfrm>
            <a:off x="8697687" y="2448083"/>
            <a:ext cx="19158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40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豆花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4286BD4-93EF-627C-D587-80BEE0765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93" y="3589385"/>
            <a:ext cx="3499757" cy="2342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4AAC576-041A-A12D-A8FA-491CB445EC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53" y="3504450"/>
            <a:ext cx="3499757" cy="233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544DFA2-12E7-94B6-50B1-AEC671AA2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07" y="3761119"/>
            <a:ext cx="2999014" cy="1999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0726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4">
            <a:extLst>
              <a:ext uri="{FF2B5EF4-FFF2-40B4-BE49-F238E27FC236}">
                <a16:creationId xmlns:a16="http://schemas.microsoft.com/office/drawing/2014/main" id="{698E24D6-5061-B586-E3C1-7488FD48D6CB}"/>
              </a:ext>
            </a:extLst>
          </p:cNvPr>
          <p:cNvGrpSpPr>
            <a:grpSpLocks/>
          </p:cNvGrpSpPr>
          <p:nvPr/>
        </p:nvGrpSpPr>
        <p:grpSpPr bwMode="auto">
          <a:xfrm>
            <a:off x="1087475" y="4887405"/>
            <a:ext cx="10007653" cy="1135063"/>
            <a:chOff x="0" y="0"/>
            <a:chExt cx="3180410" cy="885942"/>
          </a:xfrm>
        </p:grpSpPr>
        <p:sp>
          <p:nvSpPr>
            <p:cNvPr id="18" name="Freeform 44">
              <a:extLst>
                <a:ext uri="{FF2B5EF4-FFF2-40B4-BE49-F238E27FC236}">
                  <a16:creationId xmlns:a16="http://schemas.microsoft.com/office/drawing/2014/main" id="{0AF22182-3165-D936-94E5-1EE1AB9DFA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644" y="0"/>
              <a:ext cx="3177766" cy="644525"/>
            </a:xfrm>
            <a:custGeom>
              <a:avLst/>
              <a:gdLst>
                <a:gd name="T0" fmla="*/ 2147483646 w 1730"/>
                <a:gd name="T1" fmla="*/ 2147483646 h 406"/>
                <a:gd name="T2" fmla="*/ 2147483646 w 1730"/>
                <a:gd name="T3" fmla="*/ 0 h 406"/>
                <a:gd name="T4" fmla="*/ 0 w 1730"/>
                <a:gd name="T5" fmla="*/ 0 h 406"/>
                <a:gd name="T6" fmla="*/ 2147483646 w 1730"/>
                <a:gd name="T7" fmla="*/ 2147483646 h 406"/>
                <a:gd name="T8" fmla="*/ 0 w 1730"/>
                <a:gd name="T9" fmla="*/ 2147483646 h 406"/>
                <a:gd name="T10" fmla="*/ 2147483646 w 1730"/>
                <a:gd name="T11" fmla="*/ 2147483646 h 4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30"/>
                <a:gd name="T19" fmla="*/ 0 h 406"/>
                <a:gd name="T20" fmla="*/ 1730 w 1730"/>
                <a:gd name="T21" fmla="*/ 406 h 4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30" h="406">
                  <a:moveTo>
                    <a:pt x="1730" y="406"/>
                  </a:moveTo>
                  <a:lnTo>
                    <a:pt x="1730" y="0"/>
                  </a:lnTo>
                  <a:lnTo>
                    <a:pt x="0" y="0"/>
                  </a:lnTo>
                  <a:lnTo>
                    <a:pt x="126" y="203"/>
                  </a:lnTo>
                  <a:lnTo>
                    <a:pt x="0" y="406"/>
                  </a:lnTo>
                  <a:lnTo>
                    <a:pt x="1730" y="40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直角三角形 5">
              <a:extLst>
                <a:ext uri="{FF2B5EF4-FFF2-40B4-BE49-F238E27FC236}">
                  <a16:creationId xmlns:a16="http://schemas.microsoft.com/office/drawing/2014/main" id="{568EC00E-BDF3-1C44-41B4-CA3D552408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0" y="632734"/>
              <a:ext cx="253208" cy="253208"/>
            </a:xfrm>
            <a:prstGeom prst="rtTriangle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12F52D53-B243-82EC-2B26-3D1D1B3F023C}"/>
              </a:ext>
            </a:extLst>
          </p:cNvPr>
          <p:cNvSpPr txBox="1"/>
          <p:nvPr/>
        </p:nvSpPr>
        <p:spPr>
          <a:xfrm>
            <a:off x="7579019" y="1313977"/>
            <a:ext cx="10869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黑豆漿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055B666-AE12-5305-021E-17F5BC229FD9}"/>
              </a:ext>
            </a:extLst>
          </p:cNvPr>
          <p:cNvSpPr txBox="1"/>
          <p:nvPr/>
        </p:nvSpPr>
        <p:spPr>
          <a:xfrm>
            <a:off x="2774239" y="4598860"/>
            <a:ext cx="9239948" cy="932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原味         減糖        </a:t>
            </a:r>
            <a:r>
              <a:rPr lang="zh-TW" altLang="en-US" sz="3200" dirty="0">
                <a:latin typeface="華康POP1W7破音字1A" panose="040B0700000000000000" pitchFamily="82" charset="-120"/>
                <a:ea typeface="華康POP1W7破音字1A" panose="040B0700000000000000" pitchFamily="82" charset="-120"/>
              </a:rPr>
              <a:t>一</a:t>
            </a:r>
            <a:r>
              <a:rPr lang="zh-TW" altLang="en-US" sz="32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般甜度</a:t>
            </a: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FA5D7303-939D-773F-DD67-8D331B03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31">
            <a:extLst>
              <a:ext uri="{FF2B5EF4-FFF2-40B4-BE49-F238E27FC236}">
                <a16:creationId xmlns:a16="http://schemas.microsoft.com/office/drawing/2014/main" id="{247C5E8A-0A5F-35A5-FC38-4E45721EE5EC}"/>
              </a:ext>
            </a:extLst>
          </p:cNvPr>
          <p:cNvSpPr/>
          <p:nvPr/>
        </p:nvSpPr>
        <p:spPr>
          <a:xfrm>
            <a:off x="0" y="-4882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好喝的豆漿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3B1930C-7A34-AE09-D421-999BE95892CB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12</a:t>
            </a:r>
            <a:endParaRPr lang="zh-TW" altLang="en-US" b="1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5876066-2235-39BD-51C2-668DA4128E27}"/>
              </a:ext>
            </a:extLst>
          </p:cNvPr>
          <p:cNvSpPr txBox="1"/>
          <p:nvPr/>
        </p:nvSpPr>
        <p:spPr>
          <a:xfrm>
            <a:off x="2445108" y="1320348"/>
            <a:ext cx="2040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黃豆漿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18C2B79-E45B-5CA1-3A8D-8CFACD7CF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75" y="2340192"/>
            <a:ext cx="3112333" cy="207660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B03F417-EF22-2FAB-048D-444C61436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30" y="2207059"/>
            <a:ext cx="1796549" cy="224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85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699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盲試測驗</a:t>
            </a: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  <a:sym typeface="Wingdings" panose="05000000000000000000" pitchFamily="2" charset="2"/>
              </a:rPr>
              <a:t></a:t>
            </a:r>
            <a:r>
              <a:rPr lang="en-US" altLang="zh-TW" dirty="0">
                <a:latin typeface="華康方圓體W7注音字" panose="040B0700000000000000" pitchFamily="82" charset="-120"/>
                <a:ea typeface="華康方圓體W7注音字" panose="040B0700000000000000" pitchFamily="82" charset="-120"/>
                <a:sym typeface="Wingdings" panose="05000000000000000000" pitchFamily="2" charset="2"/>
              </a:rPr>
              <a:t> </a:t>
            </a: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好喝的豆漿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800754" y="1407113"/>
            <a:ext cx="8423506" cy="419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sz="20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請小朋友先把眼睛閉起來</a:t>
            </a:r>
            <a:endParaRPr lang="en-US" altLang="zh-TW" sz="20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sz="20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老師發給每位小朋友</a:t>
            </a:r>
            <a:endParaRPr lang="en-US" altLang="zh-TW" sz="2000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   </a:t>
            </a:r>
            <a:r>
              <a:rPr lang="zh-TW" altLang="en-US" sz="20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各有 </a:t>
            </a:r>
            <a:r>
              <a:rPr lang="en-US" altLang="zh-TW" sz="20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1</a:t>
            </a:r>
            <a:r>
              <a:rPr lang="zh-TW" altLang="en-US" sz="20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小杯</a:t>
            </a:r>
            <a:r>
              <a:rPr lang="en-US" altLang="zh-TW" sz="20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50cc </a:t>
            </a:r>
            <a:r>
              <a:rPr lang="zh-TW" altLang="en-US" sz="20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正常甜度的黃豆漿 及 黑豆漿</a:t>
            </a:r>
            <a:endParaRPr lang="en-US" altLang="zh-TW" sz="2000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150000"/>
              </a:lnSpc>
            </a:pPr>
            <a:endParaRPr lang="en-US" altLang="zh-TW" sz="2000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150000"/>
              </a:lnSpc>
            </a:pPr>
            <a:endParaRPr lang="en-US" altLang="zh-TW" sz="2000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150000"/>
              </a:lnSpc>
            </a:pPr>
            <a:endParaRPr lang="en-US" altLang="zh-TW" sz="20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3.</a:t>
            </a:r>
            <a:r>
              <a:rPr lang="zh-TW" altLang="en-US" sz="20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請喝看看哪一杯比較好喝，然後再把眼睛張開，確認自己喜歡喝的是黑豆漿 還是 黃豆漿</a:t>
            </a:r>
            <a:endParaRPr lang="en-US" altLang="zh-TW" sz="20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150000"/>
              </a:lnSpc>
            </a:pPr>
            <a:endParaRPr lang="zh-TW" altLang="en-US" sz="20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1646B502-51B0-DE7D-D333-335E9BB57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A134A1E0-DA38-9902-D1F2-87B77DB48BEA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13</a:t>
            </a:r>
            <a:endParaRPr lang="zh-TW" altLang="en-US" b="1" dirty="0"/>
          </a:p>
        </p:txBody>
      </p:sp>
      <p:sp>
        <p:nvSpPr>
          <p:cNvPr id="18" name="箭號: 左-右雙向 17">
            <a:extLst>
              <a:ext uri="{FF2B5EF4-FFF2-40B4-BE49-F238E27FC236}">
                <a16:creationId xmlns:a16="http://schemas.microsoft.com/office/drawing/2014/main" id="{8C3A5EF9-3DDB-0AC4-F055-A8B16E2B7652}"/>
              </a:ext>
            </a:extLst>
          </p:cNvPr>
          <p:cNvSpPr/>
          <p:nvPr/>
        </p:nvSpPr>
        <p:spPr>
          <a:xfrm>
            <a:off x="2558999" y="3206383"/>
            <a:ext cx="7432700" cy="1000217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黑豆漿                           黃豆漿</a:t>
            </a:r>
            <a:endParaRPr lang="zh-TW" altLang="en-US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1830066-E49B-8DEE-9FF3-108D2F583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038" y="2749249"/>
            <a:ext cx="2224962" cy="148330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DB1F045-4E16-116B-0DD6-12B5484A1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5" y="3026609"/>
            <a:ext cx="2154717" cy="14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49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699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盲試測驗</a:t>
            </a: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  <a:sym typeface="Wingdings" panose="05000000000000000000" pitchFamily="2" charset="2"/>
              </a:rPr>
              <a:t></a:t>
            </a:r>
            <a:r>
              <a:rPr lang="en-US" altLang="zh-TW" dirty="0">
                <a:latin typeface="華康方圓體W7注音字" panose="040B0700000000000000" pitchFamily="82" charset="-120"/>
                <a:ea typeface="華康方圓體W7注音字" panose="040B0700000000000000" pitchFamily="82" charset="-120"/>
                <a:sym typeface="Wingdings" panose="05000000000000000000" pitchFamily="2" charset="2"/>
              </a:rPr>
              <a:t> </a:t>
            </a: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好喝的豆漿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503419" y="1995287"/>
            <a:ext cx="6858000" cy="367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4.</a:t>
            </a: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 請</a:t>
            </a:r>
            <a:r>
              <a:rPr lang="en-US" altLang="zh-TW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3-5</a:t>
            </a: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位小朋友發表分享</a:t>
            </a:r>
            <a:endParaRPr lang="en-US" altLang="zh-TW" sz="24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   覺得好喝的原因</a:t>
            </a:r>
            <a:endParaRPr lang="en-US" altLang="zh-TW" sz="24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200000"/>
              </a:lnSpc>
            </a:pPr>
            <a:endParaRPr lang="en-US" altLang="zh-TW" sz="24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5,</a:t>
            </a: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 說</a:t>
            </a:r>
            <a:r>
              <a:rPr lang="zh-TW" altLang="en-US" sz="2400" dirty="0">
                <a:latin typeface="華康POP1W7破音字1A" panose="040B0700000000000000" pitchFamily="82" charset="-120"/>
                <a:ea typeface="華康POP1W7破音字1A" panose="040B0700000000000000" pitchFamily="82" charset="-120"/>
              </a:rPr>
              <a:t>一</a:t>
            </a: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說 黃豆漿 和 黑豆漿，</a:t>
            </a:r>
            <a:endParaRPr lang="en-US" altLang="zh-TW" sz="24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    喝起 來最大的差異為何？</a:t>
            </a:r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1646B502-51B0-DE7D-D333-335E9BB57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A134A1E0-DA38-9902-D1F2-87B77DB48BEA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14</a:t>
            </a:r>
            <a:endParaRPr lang="zh-TW" altLang="en-US" b="1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7E31510-97BB-DF7F-EA24-E2812F648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2" y="1554227"/>
            <a:ext cx="4363136" cy="4363136"/>
          </a:xfrm>
          <a:prstGeom prst="rect">
            <a:avLst/>
          </a:prstGeom>
        </p:spPr>
      </p:pic>
      <p:sp>
        <p:nvSpPr>
          <p:cNvPr id="13" name="箭號: 左-右雙向 12">
            <a:extLst>
              <a:ext uri="{FF2B5EF4-FFF2-40B4-BE49-F238E27FC236}">
                <a16:creationId xmlns:a16="http://schemas.microsoft.com/office/drawing/2014/main" id="{0F64FBEE-5014-630D-C72B-D9A0FB735DB5}"/>
              </a:ext>
            </a:extLst>
          </p:cNvPr>
          <p:cNvSpPr/>
          <p:nvPr/>
        </p:nvSpPr>
        <p:spPr>
          <a:xfrm>
            <a:off x="3926282" y="3429000"/>
            <a:ext cx="7763943" cy="1000217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黑豆漿                           黃豆漿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94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E7F376-69A4-6D0A-4436-DF5605A0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3"/>
            <a:ext cx="12192000" cy="102529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品評分析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477F9F0-1C77-C685-FD9F-CC20A39AC951}"/>
              </a:ext>
            </a:extLst>
          </p:cNvPr>
          <p:cNvSpPr txBox="1"/>
          <p:nvPr/>
        </p:nvSpPr>
        <p:spPr>
          <a:xfrm>
            <a:off x="845649" y="3614508"/>
            <a:ext cx="2922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減糖配方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4ECBE93-5A76-FEB8-2071-97A4D10B5B8E}"/>
              </a:ext>
            </a:extLst>
          </p:cNvPr>
          <p:cNvSpPr txBox="1"/>
          <p:nvPr/>
        </p:nvSpPr>
        <p:spPr>
          <a:xfrm>
            <a:off x="2689337" y="3614507"/>
            <a:ext cx="3324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未減糖配方</a:t>
            </a:r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0B34D7C0-329A-D92A-66EC-5DFBB893A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919685"/>
              </p:ext>
            </p:extLst>
          </p:nvPr>
        </p:nvGraphicFramePr>
        <p:xfrm>
          <a:off x="4796843" y="3429000"/>
          <a:ext cx="6484568" cy="25842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7014">
                  <a:extLst>
                    <a:ext uri="{9D8B030D-6E8A-4147-A177-3AD203B41FA5}">
                      <a16:colId xmlns:a16="http://schemas.microsoft.com/office/drawing/2014/main" val="1802450553"/>
                    </a:ext>
                  </a:extLst>
                </a:gridCol>
                <a:gridCol w="2465646">
                  <a:extLst>
                    <a:ext uri="{9D8B030D-6E8A-4147-A177-3AD203B41FA5}">
                      <a16:colId xmlns:a16="http://schemas.microsoft.com/office/drawing/2014/main" val="1968498381"/>
                    </a:ext>
                  </a:extLst>
                </a:gridCol>
                <a:gridCol w="2381908">
                  <a:extLst>
                    <a:ext uri="{9D8B030D-6E8A-4147-A177-3AD203B41FA5}">
                      <a16:colId xmlns:a16="http://schemas.microsoft.com/office/drawing/2014/main" val="227728069"/>
                    </a:ext>
                  </a:extLst>
                </a:gridCol>
              </a:tblGrid>
              <a:tr h="656117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減糖豆漿</a:t>
                      </a:r>
                      <a:endParaRPr lang="en-US" altLang="zh-TW" sz="2000" b="0" dirty="0">
                        <a:solidFill>
                          <a:schemeClr val="tx1"/>
                        </a:solidFill>
                        <a:latin typeface="華康方圓體W7注音字" panose="040B0700000000000000" pitchFamily="82" charset="-120"/>
                        <a:ea typeface="華康方圓體W7注音字" panose="040B0700000000000000" pitchFamily="82" charset="-120"/>
                      </a:endParaRPr>
                    </a:p>
                    <a:p>
                      <a:pPr algn="ctr"/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(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人數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)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華康方圓體W7注音字" panose="040B0700000000000000" pitchFamily="82" charset="-120"/>
                        <a:ea typeface="華康方圓體W7注音字" panose="040B0700000000000000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未減糖豆漿</a:t>
                      </a:r>
                      <a:br>
                        <a:rPr lang="en-US" altLang="zh-TW" sz="2000" b="0" dirty="0">
                          <a:solidFill>
                            <a:schemeClr val="tx1"/>
                          </a:solidFill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</a:b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(</a:t>
                      </a: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人數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)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華康方圓體W7注音字" panose="040B0700000000000000" pitchFamily="82" charset="-120"/>
                        <a:ea typeface="華康方圓體W7注音字" panose="040B0700000000000000" pitchFamily="8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724987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0" dirty="0"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甜度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latin typeface="華康方圓體W7注音字" panose="040B0700000000000000" pitchFamily="82" charset="-120"/>
                        <a:ea typeface="華康方圓體W7注音字" panose="040B0700000000000000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latin typeface="華康方圓體W7注音字" panose="040B0700000000000000" pitchFamily="82" charset="-120"/>
                        <a:ea typeface="華康方圓體W7注音字" panose="040B0700000000000000" pitchFamily="8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354807"/>
                  </a:ext>
                </a:extLst>
              </a:tr>
              <a:tr h="47897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0" dirty="0"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豆香味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latin typeface="華康方圓體W7注音字" panose="040B0700000000000000" pitchFamily="82" charset="-120"/>
                        <a:ea typeface="華康方圓體W7注音字" panose="040B0700000000000000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latin typeface="華康方圓體W7注音字" panose="040B0700000000000000" pitchFamily="82" charset="-120"/>
                        <a:ea typeface="華康方圓體W7注音字" panose="040B0700000000000000" pitchFamily="8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768402"/>
                  </a:ext>
                </a:extLst>
              </a:tr>
              <a:tr h="538849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0" dirty="0"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喜愛度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latin typeface="華康方圓體W7注音字" panose="040B0700000000000000" pitchFamily="82" charset="-120"/>
                        <a:ea typeface="華康方圓體W7注音字" panose="040B0700000000000000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latin typeface="華康方圓體W7注音字" panose="040B0700000000000000" pitchFamily="82" charset="-120"/>
                        <a:ea typeface="華康方圓體W7注音字" panose="040B0700000000000000" pitchFamily="8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637605"/>
                  </a:ext>
                </a:extLst>
              </a:tr>
              <a:tr h="469119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0" dirty="0">
                          <a:latin typeface="華康方圓體W7注音字" panose="040B0700000000000000" pitchFamily="82" charset="-120"/>
                          <a:ea typeface="華康方圓體W7注音字" panose="040B0700000000000000" pitchFamily="82" charset="-120"/>
                        </a:rPr>
                        <a:t>健康性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latin typeface="華康方圓體W7注音字" panose="040B0700000000000000" pitchFamily="82" charset="-120"/>
                        <a:ea typeface="華康方圓體W7注音字" panose="040B0700000000000000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latin typeface="華康方圓體W7注音字" panose="040B0700000000000000" pitchFamily="82" charset="-120"/>
                        <a:ea typeface="華康方圓體W7注音字" panose="040B0700000000000000" pitchFamily="8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95587"/>
                  </a:ext>
                </a:extLst>
              </a:tr>
            </a:tbl>
          </a:graphicData>
        </a:graphic>
      </p:graphicFrame>
      <p:pic>
        <p:nvPicPr>
          <p:cNvPr id="8" name="Picture 20">
            <a:extLst>
              <a:ext uri="{FF2B5EF4-FFF2-40B4-BE49-F238E27FC236}">
                <a16:creationId xmlns:a16="http://schemas.microsoft.com/office/drawing/2014/main" id="{3B9CFC07-DB14-9424-D25F-60C0288C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C0202E2F-880A-27CC-0416-E58AE781130B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15</a:t>
            </a:r>
            <a:endParaRPr lang="zh-TW" altLang="en-US" b="1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FE8F4167-6585-CB98-26C5-85D51DA71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8" y="3997135"/>
            <a:ext cx="2232250" cy="223225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238A6B0-225C-E7EF-D2F7-B94A59138B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02" y="3910921"/>
            <a:ext cx="2232250" cy="2232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D84878B-6BE4-6DB9-3505-57556D49422A}"/>
              </a:ext>
            </a:extLst>
          </p:cNvPr>
          <p:cNvSpPr txBox="1"/>
          <p:nvPr/>
        </p:nvSpPr>
        <p:spPr>
          <a:xfrm>
            <a:off x="731521" y="1179272"/>
            <a:ext cx="10549890" cy="188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latin typeface="華康方圓體W7注音字" panose="040B0700000000000000" pitchFamily="82" charset="-120"/>
                <a:ea typeface="華康方圓體W7注音字" panose="040B0700000000000000" pitchFamily="82" charset="-12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TW" sz="2000" b="0" dirty="0"/>
              <a:t>1.</a:t>
            </a:r>
            <a:r>
              <a:rPr lang="zh-TW" altLang="en-US" sz="2000" b="0" dirty="0"/>
              <a:t>老師發給每位每位小朋友</a:t>
            </a:r>
            <a:r>
              <a:rPr lang="zh-TW" altLang="en-US" sz="2000" b="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，各有一小杯</a:t>
            </a:r>
            <a:r>
              <a:rPr lang="en-US" altLang="zh-TW" sz="2000" b="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50 cc</a:t>
            </a:r>
            <a:r>
              <a:rPr lang="zh-TW" altLang="en-US" sz="2000" b="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減糖的黃豆漿</a:t>
            </a:r>
            <a:endParaRPr lang="en-US" altLang="zh-TW" sz="2000" b="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0" dirty="0"/>
              <a:t>   </a:t>
            </a:r>
            <a:r>
              <a:rPr lang="zh-TW" altLang="en-US" sz="2000" b="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及正常甜度的黃豆漿</a:t>
            </a:r>
            <a:r>
              <a:rPr lang="zh-TW" altLang="en-US" sz="2000" b="0" dirty="0">
                <a:latin typeface="Posterama" panose="020B0504020200020000" pitchFamily="34" charset="0"/>
                <a:cs typeface="Posterama" panose="020B0504020200020000" pitchFamily="34" charset="0"/>
              </a:rPr>
              <a:t>。</a:t>
            </a:r>
            <a:endParaRPr lang="en-US" altLang="zh-TW" sz="2000" b="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0" dirty="0"/>
              <a:t>2.</a:t>
            </a:r>
            <a:r>
              <a:rPr lang="zh-TW" altLang="en-US" sz="2000" b="0" dirty="0"/>
              <a:t>請喝喝看</a:t>
            </a:r>
            <a:r>
              <a:rPr lang="zh-TW" altLang="en-US" sz="2000" b="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，</a:t>
            </a:r>
            <a:r>
              <a:rPr lang="zh-TW" altLang="en-US" sz="2000" b="0" dirty="0"/>
              <a:t>並依老師的問題舉手回答</a:t>
            </a:r>
            <a:r>
              <a:rPr lang="zh-TW" altLang="en-US" sz="2000" b="0" dirty="0">
                <a:latin typeface="Posterama" panose="020B0504020200020000" pitchFamily="34" charset="0"/>
                <a:cs typeface="Posterama" panose="020B0504020200020000" pitchFamily="34" charset="0"/>
              </a:rPr>
              <a:t>。</a:t>
            </a:r>
            <a:endParaRPr lang="en-US" altLang="zh-TW" sz="2000" b="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000" b="0" dirty="0"/>
              <a:t>3.</a:t>
            </a:r>
            <a:r>
              <a:rPr lang="zh-TW" altLang="en-US" sz="2000" b="0" dirty="0"/>
              <a:t>請</a:t>
            </a:r>
            <a:r>
              <a:rPr lang="en-US" altLang="zh-TW" sz="2000" b="0" dirty="0"/>
              <a:t>2~3</a:t>
            </a:r>
            <a:r>
              <a:rPr lang="zh-TW" altLang="en-US" sz="2000" b="0" dirty="0"/>
              <a:t>位小朋友口頭發表心得</a:t>
            </a:r>
          </a:p>
        </p:txBody>
      </p:sp>
    </p:spTree>
    <p:extLst>
      <p:ext uri="{BB962C8B-B14F-4D97-AF65-F5344CB8AC3E}">
        <p14:creationId xmlns:p14="http://schemas.microsoft.com/office/powerpoint/2010/main" val="1863475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" y="19771"/>
            <a:ext cx="12191999" cy="1017396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這些標章你看過嗎？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5AE86FD-705D-489A-834A-211529135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6144" y="2251674"/>
            <a:ext cx="3097801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defRPr/>
            </a:pPr>
            <a:r>
              <a:rPr kumimoji="1" lang="zh-TW" altLang="en-US" sz="2800" b="1" kern="100" dirty="0">
                <a:solidFill>
                  <a:srgbClr val="00000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  <a:cs typeface="Times New Roman"/>
              </a:rPr>
              <a:t>有機</a:t>
            </a:r>
            <a:endParaRPr kumimoji="1" lang="en-US" altLang="zh-TW" sz="2800" b="1" kern="100" dirty="0">
              <a:solidFill>
                <a:srgbClr val="00000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defRPr/>
            </a:pPr>
            <a:r>
              <a:rPr kumimoji="1" lang="zh-TW" altLang="en-US" sz="2800" b="1" kern="100" dirty="0">
                <a:solidFill>
                  <a:srgbClr val="00000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  <a:cs typeface="Times New Roman"/>
              </a:rPr>
              <a:t>農產品標章</a:t>
            </a: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22" y="3728509"/>
            <a:ext cx="20986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12"/>
          <p:cNvSpPr txBox="1">
            <a:spLocks noChangeArrowheads="1"/>
          </p:cNvSpPr>
          <p:nvPr/>
        </p:nvSpPr>
        <p:spPr bwMode="auto">
          <a:xfrm>
            <a:off x="5641385" y="2340916"/>
            <a:ext cx="296030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2800" b="1" dirty="0">
                <a:solidFill>
                  <a:srgbClr val="00000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臺灣優良農產品</a:t>
            </a:r>
            <a:r>
              <a:rPr kumimoji="1" lang="zh-TW" altLang="zh-TW" sz="2800" b="1" dirty="0">
                <a:solidFill>
                  <a:srgbClr val="00000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標章</a:t>
            </a:r>
            <a:endParaRPr kumimoji="1" lang="zh-TW" altLang="en-US" sz="2800" b="1" dirty="0">
              <a:solidFill>
                <a:srgbClr val="00000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pic>
        <p:nvPicPr>
          <p:cNvPr id="7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97" y="3806297"/>
            <a:ext cx="2100262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2" y="4087284"/>
            <a:ext cx="16525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3806757" y="2345346"/>
            <a:ext cx="9779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TW" sz="28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TAP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10EC7299-35AA-4905-A712-FE3E9AF41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19" y="2467574"/>
            <a:ext cx="241511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defRPr/>
            </a:pPr>
            <a:r>
              <a:rPr kumimoji="1" lang="zh-TW" altLang="en-US" sz="2800" b="1" dirty="0">
                <a:solidFill>
                  <a:srgbClr val="00000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生產追溯</a:t>
            </a:r>
            <a:r>
              <a:rPr kumimoji="1" lang="en-US" altLang="zh-TW" sz="2800" b="1" dirty="0">
                <a:solidFill>
                  <a:srgbClr val="00000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QR-code</a:t>
            </a:r>
            <a:endParaRPr kumimoji="1" lang="zh-TW" altLang="en-US" sz="2800" b="1" kern="100" dirty="0">
              <a:solidFill>
                <a:srgbClr val="00000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  <a:cs typeface="Times New Roman"/>
            </a:endParaRPr>
          </a:p>
        </p:txBody>
      </p:sp>
      <p:pic>
        <p:nvPicPr>
          <p:cNvPr id="11" name="圖片 1">
            <a:extLst>
              <a:ext uri="{FF2B5EF4-FFF2-40B4-BE49-F238E27FC236}">
                <a16:creationId xmlns:a16="http://schemas.microsoft.com/office/drawing/2014/main" id="{664C154C-D126-4BA4-BAB3-C0ADBFE31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38" y="3856009"/>
            <a:ext cx="1900824" cy="19008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2044A02B-B5D7-2670-30DF-1BD9100C1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7840B44-7E65-3C0E-ACF9-B3BBDB5FCD6E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16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961341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" y="19771"/>
            <a:ext cx="12191999" cy="1017396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認證標章代表的意涵？</a:t>
            </a: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2044A02B-B5D7-2670-30DF-1BD9100C1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7840B44-7E65-3C0E-ACF9-B3BBDB5FCD6E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17</a:t>
            </a:r>
            <a:endParaRPr lang="zh-TW" altLang="en-US" b="1" dirty="0"/>
          </a:p>
        </p:txBody>
      </p:sp>
      <p:grpSp>
        <p:nvGrpSpPr>
          <p:cNvPr id="17" name="群組 49">
            <a:extLst>
              <a:ext uri="{FF2B5EF4-FFF2-40B4-BE49-F238E27FC236}">
                <a16:creationId xmlns:a16="http://schemas.microsoft.com/office/drawing/2014/main" id="{C3D328F8-1BFD-EBFF-9BF9-3B5B3BF5155B}"/>
              </a:ext>
            </a:extLst>
          </p:cNvPr>
          <p:cNvGrpSpPr>
            <a:grpSpLocks/>
          </p:cNvGrpSpPr>
          <p:nvPr/>
        </p:nvGrpSpPr>
        <p:grpSpPr bwMode="auto">
          <a:xfrm>
            <a:off x="2224192" y="3813436"/>
            <a:ext cx="8857465" cy="623535"/>
            <a:chOff x="977403" y="2240907"/>
            <a:chExt cx="1216544" cy="85154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8" name="圓角矩形 50">
              <a:extLst>
                <a:ext uri="{FF2B5EF4-FFF2-40B4-BE49-F238E27FC236}">
                  <a16:creationId xmlns:a16="http://schemas.microsoft.com/office/drawing/2014/main" id="{D30031CE-710C-FE07-28AD-5DBCD42E4148}"/>
                </a:ext>
              </a:extLst>
            </p:cNvPr>
            <p:cNvSpPr/>
            <p:nvPr/>
          </p:nvSpPr>
          <p:spPr>
            <a:xfrm>
              <a:off x="977403" y="2240907"/>
              <a:ext cx="1216544" cy="851541"/>
            </a:xfrm>
            <a:prstGeom prst="roundRect">
              <a:avLst>
                <a:gd name="adj" fmla="val 1667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8">
              <a:extLst>
                <a:ext uri="{FF2B5EF4-FFF2-40B4-BE49-F238E27FC236}">
                  <a16:creationId xmlns:a16="http://schemas.microsoft.com/office/drawing/2014/main" id="{A7543446-174D-110B-17E8-3BF7A363775D}"/>
                </a:ext>
              </a:extLst>
            </p:cNvPr>
            <p:cNvSpPr txBox="1"/>
            <p:nvPr/>
          </p:nvSpPr>
          <p:spPr>
            <a:xfrm>
              <a:off x="1018899" y="2282138"/>
              <a:ext cx="1133552" cy="7690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>
              <a:defPPr>
                <a:defRPr lang="zh-TW"/>
              </a:defPPr>
              <a:lvl1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kumimoji="1" sz="3200">
                  <a:solidFill>
                    <a:schemeClr val="bg1"/>
                  </a:solidFill>
                  <a:latin typeface="華康方圓體W7注音字" panose="040B0700000000000000" pitchFamily="82" charset="-120"/>
                  <a:ea typeface="華康方圓體W7注音字" panose="040B0700000000000000" pitchFamily="82" charset="-120"/>
                </a:defRPr>
              </a:lvl1pPr>
            </a:lstStyle>
            <a:p>
              <a:r>
                <a:rPr lang="zh-TW" altLang="en-US" sz="2800" dirty="0">
                  <a:solidFill>
                    <a:schemeClr val="accent6">
                      <a:lumMod val="50000"/>
                    </a:schemeClr>
                  </a:solidFill>
                </a:rPr>
                <a:t>地產地消、在地新鮮、產品可溯源</a:t>
              </a:r>
              <a:endParaRPr lang="en-US" altLang="zh-TW" sz="28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群組 52">
            <a:extLst>
              <a:ext uri="{FF2B5EF4-FFF2-40B4-BE49-F238E27FC236}">
                <a16:creationId xmlns:a16="http://schemas.microsoft.com/office/drawing/2014/main" id="{DD1B71A3-0D7E-64FC-078B-9D62F0C0280E}"/>
              </a:ext>
            </a:extLst>
          </p:cNvPr>
          <p:cNvGrpSpPr>
            <a:grpSpLocks/>
          </p:cNvGrpSpPr>
          <p:nvPr/>
        </p:nvGrpSpPr>
        <p:grpSpPr bwMode="auto">
          <a:xfrm>
            <a:off x="3262081" y="2779924"/>
            <a:ext cx="8185752" cy="622373"/>
            <a:chOff x="1949734" y="3241923"/>
            <a:chExt cx="1216544" cy="85154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1" name="圓角矩形 53">
              <a:extLst>
                <a:ext uri="{FF2B5EF4-FFF2-40B4-BE49-F238E27FC236}">
                  <a16:creationId xmlns:a16="http://schemas.microsoft.com/office/drawing/2014/main" id="{23164411-985E-9DD6-3055-4CB431274886}"/>
                </a:ext>
              </a:extLst>
            </p:cNvPr>
            <p:cNvSpPr/>
            <p:nvPr/>
          </p:nvSpPr>
          <p:spPr>
            <a:xfrm>
              <a:off x="1949734" y="3241923"/>
              <a:ext cx="1216544" cy="851541"/>
            </a:xfrm>
            <a:prstGeom prst="roundRect">
              <a:avLst>
                <a:gd name="adj" fmla="val 1667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圓角矩形 11">
              <a:extLst>
                <a:ext uri="{FF2B5EF4-FFF2-40B4-BE49-F238E27FC236}">
                  <a16:creationId xmlns:a16="http://schemas.microsoft.com/office/drawing/2014/main" id="{9B8CA4CC-225C-6CC3-83B9-07CDBA48AA40}"/>
                </a:ext>
              </a:extLst>
            </p:cNvPr>
            <p:cNvSpPr txBox="1"/>
            <p:nvPr/>
          </p:nvSpPr>
          <p:spPr>
            <a:xfrm>
              <a:off x="1991204" y="3283230"/>
              <a:ext cx="1133604" cy="7689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>
              <a:defPPr>
                <a:defRPr lang="zh-TW"/>
              </a:defPPr>
              <a:lvl1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kumimoji="1" sz="3200">
                  <a:solidFill>
                    <a:schemeClr val="bg1"/>
                  </a:solidFill>
                  <a:latin typeface="華康方圓體W7注音字" panose="040B0700000000000000" pitchFamily="82" charset="-120"/>
                  <a:ea typeface="華康方圓體W7注音字" panose="040B0700000000000000" pitchFamily="82" charset="-120"/>
                </a:defRPr>
              </a:lvl1pPr>
            </a:lstStyle>
            <a:p>
              <a:r>
                <a:rPr lang="zh-TW" altLang="en-US" sz="2800" dirty="0">
                  <a:solidFill>
                    <a:schemeClr val="accent6">
                      <a:lumMod val="50000"/>
                    </a:schemeClr>
                  </a:solidFill>
                </a:rPr>
                <a:t>代表生產者對產品負責任的態度</a:t>
              </a:r>
              <a:endParaRPr lang="en-US" altLang="zh-TW" sz="28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群組 55">
            <a:extLst>
              <a:ext uri="{FF2B5EF4-FFF2-40B4-BE49-F238E27FC236}">
                <a16:creationId xmlns:a16="http://schemas.microsoft.com/office/drawing/2014/main" id="{F3BFAE24-D106-B3A7-F33E-992B2E0CC90F}"/>
              </a:ext>
            </a:extLst>
          </p:cNvPr>
          <p:cNvGrpSpPr>
            <a:grpSpLocks/>
          </p:cNvGrpSpPr>
          <p:nvPr/>
        </p:nvGrpSpPr>
        <p:grpSpPr bwMode="auto">
          <a:xfrm>
            <a:off x="4049487" y="1770995"/>
            <a:ext cx="7707084" cy="623535"/>
            <a:chOff x="2951263" y="4243964"/>
            <a:chExt cx="1216544" cy="85154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圓角矩形 56">
              <a:extLst>
                <a:ext uri="{FF2B5EF4-FFF2-40B4-BE49-F238E27FC236}">
                  <a16:creationId xmlns:a16="http://schemas.microsoft.com/office/drawing/2014/main" id="{95B1FF7D-80E1-D0B4-F195-F9DDBEB72EFE}"/>
                </a:ext>
              </a:extLst>
            </p:cNvPr>
            <p:cNvSpPr/>
            <p:nvPr/>
          </p:nvSpPr>
          <p:spPr>
            <a:xfrm>
              <a:off x="2951263" y="4243964"/>
              <a:ext cx="1216544" cy="851541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endParaRPr lang="zh-TW" altLang="en-US"/>
            </a:p>
          </p:txBody>
        </p:sp>
        <p:sp>
          <p:nvSpPr>
            <p:cNvPr id="25" name="圓角矩形 13">
              <a:extLst>
                <a:ext uri="{FF2B5EF4-FFF2-40B4-BE49-F238E27FC236}">
                  <a16:creationId xmlns:a16="http://schemas.microsoft.com/office/drawing/2014/main" id="{D7B79300-5CF3-93EC-7C87-DC9EABC8DDFC}"/>
                </a:ext>
              </a:extLst>
            </p:cNvPr>
            <p:cNvSpPr txBox="1"/>
            <p:nvPr/>
          </p:nvSpPr>
          <p:spPr>
            <a:xfrm>
              <a:off x="2992723" y="4285194"/>
              <a:ext cx="1151020" cy="7690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>
              <a:defPPr>
                <a:defRPr lang="zh-TW"/>
              </a:defPPr>
              <a:lvl1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kumimoji="1" sz="2800">
                  <a:solidFill>
                    <a:schemeClr val="bg1"/>
                  </a:solidFill>
                  <a:latin typeface="華康方圓體W7注音字" panose="040B0700000000000000" pitchFamily="82" charset="-120"/>
                  <a:ea typeface="華康方圓體W7注音字" panose="040B0700000000000000" pitchFamily="82" charset="-120"/>
                </a:defRPr>
              </a:lvl1pPr>
            </a:lstStyle>
            <a:p>
              <a:r>
                <a:rPr lang="zh-TW" altLang="en-US" dirty="0">
                  <a:solidFill>
                    <a:schemeClr val="accent6">
                      <a:lumMod val="50000"/>
                    </a:schemeClr>
                  </a:solidFill>
                </a:rPr>
                <a:t>降低食安風險，提高消費信心</a:t>
              </a:r>
            </a:p>
          </p:txBody>
        </p:sp>
      </p:grpSp>
      <p:pic>
        <p:nvPicPr>
          <p:cNvPr id="26" name="圖形 23" descr="箭號: 略彎曲線">
            <a:extLst>
              <a:ext uri="{FF2B5EF4-FFF2-40B4-BE49-F238E27FC236}">
                <a16:creationId xmlns:a16="http://schemas.microsoft.com/office/drawing/2014/main" id="{7879F184-8AB1-7CE6-A317-32474AEB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104">
            <a:off x="6183802" y="4478713"/>
            <a:ext cx="4865687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群組 49">
            <a:extLst>
              <a:ext uri="{FF2B5EF4-FFF2-40B4-BE49-F238E27FC236}">
                <a16:creationId xmlns:a16="http://schemas.microsoft.com/office/drawing/2014/main" id="{14A80D5B-D6F0-D49A-1666-B79E8B673E1D}"/>
              </a:ext>
            </a:extLst>
          </p:cNvPr>
          <p:cNvGrpSpPr>
            <a:grpSpLocks/>
          </p:cNvGrpSpPr>
          <p:nvPr/>
        </p:nvGrpSpPr>
        <p:grpSpPr bwMode="auto">
          <a:xfrm>
            <a:off x="813264" y="4746462"/>
            <a:ext cx="5413365" cy="623535"/>
            <a:chOff x="977403" y="2087999"/>
            <a:chExt cx="1216544" cy="851541"/>
          </a:xfrm>
          <a:solidFill>
            <a:schemeClr val="accent6">
              <a:lumMod val="75000"/>
            </a:schemeClr>
          </a:solidFill>
        </p:grpSpPr>
        <p:sp>
          <p:nvSpPr>
            <p:cNvPr id="29" name="圓角矩形 50">
              <a:extLst>
                <a:ext uri="{FF2B5EF4-FFF2-40B4-BE49-F238E27FC236}">
                  <a16:creationId xmlns:a16="http://schemas.microsoft.com/office/drawing/2014/main" id="{761D081C-AE97-55FE-90E0-07C896315FF1}"/>
                </a:ext>
              </a:extLst>
            </p:cNvPr>
            <p:cNvSpPr/>
            <p:nvPr/>
          </p:nvSpPr>
          <p:spPr>
            <a:xfrm>
              <a:off x="977403" y="2087999"/>
              <a:ext cx="1216544" cy="851541"/>
            </a:xfrm>
            <a:prstGeom prst="roundRect">
              <a:avLst>
                <a:gd name="adj" fmla="val 1667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圓角矩形 8">
              <a:extLst>
                <a:ext uri="{FF2B5EF4-FFF2-40B4-BE49-F238E27FC236}">
                  <a16:creationId xmlns:a16="http://schemas.microsoft.com/office/drawing/2014/main" id="{C746431F-64D8-F1D3-5C6C-7289BF31C250}"/>
                </a:ext>
              </a:extLst>
            </p:cNvPr>
            <p:cNvSpPr txBox="1"/>
            <p:nvPr/>
          </p:nvSpPr>
          <p:spPr>
            <a:xfrm>
              <a:off x="1018899" y="2129228"/>
              <a:ext cx="1133552" cy="7690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tIns="60960" rIns="60960" bIns="60960" spcCol="1270" anchor="ctr"/>
            <a:lstStyle/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zh-TW" altLang="en-US" sz="2800" dirty="0">
                  <a:solidFill>
                    <a:schemeClr val="bg1"/>
                  </a:solidFill>
                  <a:latin typeface="華康方圓體W7注音字" panose="040B0700000000000000" pitchFamily="82" charset="-120"/>
                  <a:ea typeface="華康方圓體W7注音字" panose="040B0700000000000000" pitchFamily="82" charset="-120"/>
                </a:rPr>
                <a:t>國產農產品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5355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87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看看我們今天購買食物的外包裝都具有那些標章呢</a:t>
            </a:r>
            <a:r>
              <a:rPr lang="en-US" altLang="zh-TW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?</a:t>
            </a:r>
            <a:endParaRPr lang="zh-TW" altLang="en-US" sz="24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B9AA1569-32B2-83CC-EF50-60BC6399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F748B4F-3A62-FA8D-A164-FA1811539E4C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18</a:t>
            </a:r>
            <a:endParaRPr lang="zh-TW" altLang="en-US" b="1" dirty="0"/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56055B88-4BA3-897F-8084-3B6538F0A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431584"/>
              </p:ext>
            </p:extLst>
          </p:nvPr>
        </p:nvGraphicFramePr>
        <p:xfrm>
          <a:off x="1502228" y="1284515"/>
          <a:ext cx="9176657" cy="46194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3862">
                  <a:extLst>
                    <a:ext uri="{9D8B030D-6E8A-4147-A177-3AD203B41FA5}">
                      <a16:colId xmlns:a16="http://schemas.microsoft.com/office/drawing/2014/main" val="3681540750"/>
                    </a:ext>
                  </a:extLst>
                </a:gridCol>
                <a:gridCol w="2344265">
                  <a:extLst>
                    <a:ext uri="{9D8B030D-6E8A-4147-A177-3AD203B41FA5}">
                      <a16:colId xmlns:a16="http://schemas.microsoft.com/office/drawing/2014/main" val="1324857684"/>
                    </a:ext>
                  </a:extLst>
                </a:gridCol>
                <a:gridCol w="2344265">
                  <a:extLst>
                    <a:ext uri="{9D8B030D-6E8A-4147-A177-3AD203B41FA5}">
                      <a16:colId xmlns:a16="http://schemas.microsoft.com/office/drawing/2014/main" val="3746226880"/>
                    </a:ext>
                  </a:extLst>
                </a:gridCol>
                <a:gridCol w="2344265">
                  <a:extLst>
                    <a:ext uri="{9D8B030D-6E8A-4147-A177-3AD203B41FA5}">
                      <a16:colId xmlns:a16="http://schemas.microsoft.com/office/drawing/2014/main" val="2145952298"/>
                    </a:ext>
                  </a:extLst>
                </a:gridCol>
              </a:tblGrid>
              <a:tr h="65367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華康少女W5注音字" panose="040F0500000000000000" pitchFamily="82" charset="-120"/>
                          <a:ea typeface="華康少女W5注音字" panose="040F0500000000000000" pitchFamily="82" charset="-120"/>
                        </a:rPr>
                        <a:t>標章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華康少女W5注音字" panose="040F0500000000000000" pitchFamily="82" charset="-120"/>
                          <a:ea typeface="華康少女W5注音字" panose="040F0500000000000000" pitchFamily="82" charset="-120"/>
                        </a:rPr>
                        <a:t>請打</a:t>
                      </a:r>
                      <a:r>
                        <a:rPr lang="zh-TW" altLang="en-US" sz="2800" dirty="0">
                          <a:latin typeface="華康少女W5注音字" panose="040F0500000000000000" pitchFamily="82" charset="-120"/>
                          <a:ea typeface="華康少女W5注音字" panose="040F0500000000000000" pitchFamily="82" charset="-120"/>
                          <a:sym typeface="Wingdings" panose="05000000000000000000" pitchFamily="2" charset="2"/>
                        </a:rPr>
                        <a:t></a:t>
                      </a:r>
                      <a:endParaRPr lang="zh-TW" altLang="en-US" sz="2800" dirty="0">
                        <a:latin typeface="華康少女W5注音字" panose="040F0500000000000000" pitchFamily="82" charset="-120"/>
                        <a:ea typeface="華康少女W5注音字" panose="040F0500000000000000" pitchFamily="8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華康少女W5注音字" panose="040F0500000000000000" pitchFamily="82" charset="-120"/>
                          <a:ea typeface="華康少女W5注音字" panose="040F0500000000000000" pitchFamily="82" charset="-120"/>
                        </a:rPr>
                        <a:t>標章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華康少女W5注音字" panose="040F0500000000000000" pitchFamily="82" charset="-120"/>
                          <a:ea typeface="華康少女W5注音字" panose="040F0500000000000000" pitchFamily="82" charset="-120"/>
                        </a:rPr>
                        <a:t>請打</a:t>
                      </a:r>
                      <a:r>
                        <a:rPr lang="zh-TW" altLang="en-US" sz="2800" dirty="0">
                          <a:latin typeface="華康少女W5注音字" panose="040F0500000000000000" pitchFamily="82" charset="-120"/>
                          <a:ea typeface="華康少女W5注音字" panose="040F0500000000000000" pitchFamily="82" charset="-120"/>
                          <a:sym typeface="Wingdings" panose="05000000000000000000" pitchFamily="2" charset="2"/>
                        </a:rPr>
                        <a:t></a:t>
                      </a:r>
                      <a:endParaRPr lang="zh-TW" altLang="en-US" sz="2800" dirty="0">
                        <a:latin typeface="華康少女W5注音字" panose="040F0500000000000000" pitchFamily="82" charset="-120"/>
                        <a:ea typeface="華康少女W5注音字" panose="040F0500000000000000" pitchFamily="8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549780"/>
                  </a:ext>
                </a:extLst>
              </a:tr>
              <a:tr h="190093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924955"/>
                  </a:ext>
                </a:extLst>
              </a:tr>
              <a:tr h="206481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068222"/>
                  </a:ext>
                </a:extLst>
              </a:tr>
            </a:tbl>
          </a:graphicData>
        </a:graphic>
      </p:graphicFrame>
      <p:pic>
        <p:nvPicPr>
          <p:cNvPr id="9" name="Picture 25">
            <a:extLst>
              <a:ext uri="{FF2B5EF4-FFF2-40B4-BE49-F238E27FC236}">
                <a16:creationId xmlns:a16="http://schemas.microsoft.com/office/drawing/2014/main" id="{77CA2FD5-30C8-E68C-94CF-B6B24642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5" y="2264694"/>
            <a:ext cx="1353740" cy="135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">
            <a:extLst>
              <a:ext uri="{FF2B5EF4-FFF2-40B4-BE49-F238E27FC236}">
                <a16:creationId xmlns:a16="http://schemas.microsoft.com/office/drawing/2014/main" id="{EF483681-7CD1-9852-EE86-CC6993DE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28" y="4279298"/>
            <a:ext cx="1349259" cy="1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8E7738BC-BE16-70AB-3B45-953EA091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28" y="2282285"/>
            <a:ext cx="1223029" cy="135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" name="圖片 1">
            <a:extLst>
              <a:ext uri="{FF2B5EF4-FFF2-40B4-BE49-F238E27FC236}">
                <a16:creationId xmlns:a16="http://schemas.microsoft.com/office/drawing/2014/main" id="{A430D1F1-C424-E313-351F-FB7D161BBE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5" y="4196175"/>
            <a:ext cx="1294187" cy="12941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75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55204" y="2106349"/>
            <a:ext cx="928333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zh-TW" sz="24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Q1:</a:t>
            </a:r>
            <a:r>
              <a:rPr lang="zh-TW" altLang="en-US" sz="24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你聽過毛豆、黃豆和黑豆嗎？</a:t>
            </a:r>
            <a:endParaRPr lang="en-US" altLang="zh-TW" sz="2400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zh-TW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Q2:</a:t>
            </a: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你吃過嗎？是在</a:t>
            </a:r>
            <a:r>
              <a:rPr lang="zh-TW" altLang="en-US" sz="2400" dirty="0">
                <a:latin typeface="華康POP1W7破音字1A" panose="040B0700000000000000" pitchFamily="82" charset="-120"/>
                <a:ea typeface="華康POP1W7破音字1A" panose="040B0700000000000000" pitchFamily="82" charset="-120"/>
              </a:rPr>
              <a:t>那</a:t>
            </a: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些食物中吃過呢？</a:t>
            </a:r>
            <a:endParaRPr lang="en-US" altLang="zh-TW" sz="24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zh-TW" sz="24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Q3:</a:t>
            </a:r>
            <a:r>
              <a:rPr lang="zh-TW" altLang="en-US" sz="24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你喜歡吃嗎？為什麼？</a:t>
            </a:r>
            <a:endParaRPr lang="en-US" altLang="zh-TW" sz="2400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說</a:t>
            </a:r>
            <a:r>
              <a:rPr lang="zh-TW" altLang="en-US" sz="2400" dirty="0">
                <a:latin typeface="華康POP1W7破音字1A" panose="040B0700000000000000" pitchFamily="82" charset="-120"/>
                <a:ea typeface="華康POP1W7破音字1A" panose="040B0700000000000000" pitchFamily="82" charset="-120"/>
              </a:rPr>
              <a:t>一</a:t>
            </a: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說你對他們的其他感覺吧？</a:t>
            </a:r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67E913FB-42AA-254A-A98C-6BB56098B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31">
            <a:extLst>
              <a:ext uri="{FF2B5EF4-FFF2-40B4-BE49-F238E27FC236}">
                <a16:creationId xmlns:a16="http://schemas.microsoft.com/office/drawing/2014/main" id="{0292C818-BC75-9E64-31D3-9D6C79CDEB43}"/>
              </a:ext>
            </a:extLst>
          </p:cNvPr>
          <p:cNvSpPr/>
          <p:nvPr/>
        </p:nvSpPr>
        <p:spPr>
          <a:xfrm>
            <a:off x="0" y="-4882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    想</a:t>
            </a:r>
            <a:r>
              <a:rPr lang="zh-TW" altLang="en-US" sz="3600" dirty="0">
                <a:solidFill>
                  <a:schemeClr val="tx1"/>
                </a:solidFill>
                <a:latin typeface="華康POP1W7破音字1A" panose="040B0700000000000000" pitchFamily="82" charset="-120"/>
                <a:ea typeface="華康POP1W7破音字1A" panose="040B0700000000000000" pitchFamily="82" charset="-120"/>
              </a:rPr>
              <a:t>一</a:t>
            </a:r>
            <a:r>
              <a:rPr lang="zh-TW" altLang="en-US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想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AF5775F-BEC3-3C7D-E630-CACC40390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7086" y="-48822"/>
            <a:ext cx="4913702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DDD7C7D-A69C-4AFF-D11B-A06919AEB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150">
            <a:off x="-966762" y="1658895"/>
            <a:ext cx="5486400" cy="6858000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410DA00-0503-FCB2-4EE1-97304862909A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1</a:t>
            </a:r>
            <a:endParaRPr lang="zh-TW" altLang="en-US" b="1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CC7DA0A-C496-A3DA-01CE-06E6CA917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38632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69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87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歸納分析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9086" y="3042262"/>
            <a:ext cx="3124199" cy="164691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豆漿好營養</a:t>
            </a:r>
            <a:endParaRPr lang="en-US" altLang="zh-TW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優質好蛋白</a:t>
            </a:r>
            <a:endParaRPr lang="en-US" altLang="zh-TW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長高又長壯</a:t>
            </a:r>
            <a:endParaRPr lang="en-US" altLang="zh-TW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B9AA1569-32B2-83CC-EF50-60BC6399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F748B4F-3A62-FA8D-A164-FA1811539E4C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19</a:t>
            </a:r>
            <a:endParaRPr lang="zh-TW" altLang="en-US" b="1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1E819BE-EA59-7597-F83A-C3FCAF355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45" y="2153697"/>
            <a:ext cx="6444343" cy="339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22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00956" y="2409598"/>
            <a:ext cx="3331028" cy="2038804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原味最健康</a:t>
            </a:r>
            <a:endParaRPr lang="en-US" altLang="zh-TW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低糖好風味</a:t>
            </a:r>
            <a:endParaRPr lang="en-US" altLang="zh-TW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最佳的選擇</a:t>
            </a:r>
            <a:endParaRPr lang="en-US" altLang="zh-TW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BD58B04E-4A0A-7E1D-95F3-568940278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0DE3ABE6-AB9C-E587-FB99-8A997424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87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             歸納分析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F1E21B9B-6A64-DB64-E3D2-7CAC53C1DCBB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20</a:t>
            </a:r>
            <a:endParaRPr lang="zh-TW" altLang="en-US" b="1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78BCC47-7D90-76E7-FCFB-9F3BAE5A7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14" y="1326610"/>
            <a:ext cx="5875101" cy="470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53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46170" y="1627170"/>
            <a:ext cx="4743450" cy="1864633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國產最優質</a:t>
            </a:r>
            <a:endParaRPr lang="en-US" altLang="zh-TW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 algn="ctr">
              <a:buNone/>
            </a:pP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標章有認證</a:t>
            </a:r>
            <a:endParaRPr lang="en-US" altLang="zh-TW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 algn="ctr">
              <a:buNone/>
            </a:pP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安全好品質</a:t>
            </a:r>
          </a:p>
        </p:txBody>
      </p:sp>
      <p:pic>
        <p:nvPicPr>
          <p:cNvPr id="5" name="Picture 20">
            <a:extLst>
              <a:ext uri="{FF2B5EF4-FFF2-40B4-BE49-F238E27FC236}">
                <a16:creationId xmlns:a16="http://schemas.microsoft.com/office/drawing/2014/main" id="{B0200C15-4D4D-3364-C37C-0ACCD78E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3DDE0A6B-02C3-4C13-C0BA-0BF48FCA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87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 歸納分析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FD3ED4F-31FA-3808-4255-E87559301111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21</a:t>
            </a:r>
            <a:endParaRPr lang="zh-TW" altLang="en-US" b="1" dirty="0"/>
          </a:p>
        </p:txBody>
      </p:sp>
      <p:pic>
        <p:nvPicPr>
          <p:cNvPr id="16" name="圖片 1">
            <a:extLst>
              <a:ext uri="{FF2B5EF4-FFF2-40B4-BE49-F238E27FC236}">
                <a16:creationId xmlns:a16="http://schemas.microsoft.com/office/drawing/2014/main" id="{EFDCA5F9-2B04-7BAD-4504-F6AC5D00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33" y="4090272"/>
            <a:ext cx="1900824" cy="19008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A4FCB6A4-A6B5-E8EC-CC63-8C5366EB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84" y="4019680"/>
            <a:ext cx="20986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8">
            <a:extLst>
              <a:ext uri="{FF2B5EF4-FFF2-40B4-BE49-F238E27FC236}">
                <a16:creationId xmlns:a16="http://schemas.microsoft.com/office/drawing/2014/main" id="{C60082ED-689C-E786-1E0A-16BEF23E7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88" y="4033416"/>
            <a:ext cx="2100262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99734D19-64BB-EB1A-3623-43672045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3" y="4289555"/>
            <a:ext cx="16525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536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AC9C4CF-AC70-B488-EBD8-60044430C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29"/>
            <a:ext cx="12192000" cy="556040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30883" y="2139467"/>
            <a:ext cx="3331028" cy="1548947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有機耕種法</a:t>
            </a:r>
            <a:endParaRPr lang="en-US" altLang="zh-TW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環境好生態</a:t>
            </a:r>
            <a:endParaRPr lang="en-US" altLang="zh-TW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永續地球村</a:t>
            </a: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9D18F316-8A8F-877F-8154-751F2A67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113C2A7A-A757-C843-0C56-ADCAA480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87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歸納分析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FDA2862-2290-07F5-6131-74578161626B}"/>
              </a:ext>
            </a:extLst>
          </p:cNvPr>
          <p:cNvSpPr/>
          <p:nvPr/>
        </p:nvSpPr>
        <p:spPr>
          <a:xfrm>
            <a:off x="11256034" y="5870944"/>
            <a:ext cx="493796" cy="1850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22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05801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B2B5E5-2638-686E-A8E5-A929BF00F5BF}"/>
              </a:ext>
            </a:extLst>
          </p:cNvPr>
          <p:cNvSpPr txBox="1">
            <a:spLocks/>
          </p:cNvSpPr>
          <p:nvPr/>
        </p:nvSpPr>
        <p:spPr>
          <a:xfrm>
            <a:off x="1625600" y="2975135"/>
            <a:ext cx="4818743" cy="1738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solidFill>
                  <a:schemeClr val="accent2"/>
                </a:solidFill>
                <a:latin typeface="華康POP1W7楷注音字" panose="040B0700000000000000" pitchFamily="82" charset="-120"/>
                <a:ea typeface="華康POP1W7楷注音字" panose="040B0700000000000000" pitchFamily="82" charset="-120"/>
              </a:rPr>
              <a:t>祝健康快樂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6BEFD4DD-E1C0-EC98-E84C-80ECF11B0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AAF5A8A-2791-0F81-3F3B-B11DB4C1A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93" y="0"/>
            <a:ext cx="4842510" cy="48425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04C638A-06B5-2388-D669-04685335F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441" y="1549205"/>
            <a:ext cx="5189220" cy="518922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7B01F789-6915-BAC9-1AB8-F66BE2B7E7E9}"/>
              </a:ext>
            </a:extLst>
          </p:cNvPr>
          <p:cNvSpPr/>
          <p:nvPr/>
        </p:nvSpPr>
        <p:spPr>
          <a:xfrm>
            <a:off x="11256034" y="5870944"/>
            <a:ext cx="493796" cy="1850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/>
              <a:t>2</a:t>
            </a:r>
            <a:r>
              <a:rPr lang="en-US" altLang="zh-TW" b="1" dirty="0"/>
              <a:t>3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29240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E5D20FA-EBFE-8F78-6835-8D499E3B6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8728" y="2437220"/>
            <a:ext cx="3236972" cy="323697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75FF8A2-62F5-C9A9-E8E9-1121BDF6B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8" y="1487100"/>
            <a:ext cx="3994784" cy="441683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A7AED46-369D-B6EF-0BC1-0DBEB6A26668}"/>
              </a:ext>
            </a:extLst>
          </p:cNvPr>
          <p:cNvSpPr txBox="1"/>
          <p:nvPr/>
        </p:nvSpPr>
        <p:spPr>
          <a:xfrm>
            <a:off x="2421256" y="5457022"/>
            <a:ext cx="1967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毛豆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AF607DD-99D3-7026-6C63-E51F2664EF4B}"/>
              </a:ext>
            </a:extLst>
          </p:cNvPr>
          <p:cNvSpPr txBox="1"/>
          <p:nvPr/>
        </p:nvSpPr>
        <p:spPr>
          <a:xfrm>
            <a:off x="5556775" y="5396652"/>
            <a:ext cx="1967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黃豆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2B3AD90-B142-1217-62EE-F5E96A10A760}"/>
              </a:ext>
            </a:extLst>
          </p:cNvPr>
          <p:cNvSpPr txBox="1"/>
          <p:nvPr/>
        </p:nvSpPr>
        <p:spPr>
          <a:xfrm>
            <a:off x="8806705" y="5377161"/>
            <a:ext cx="1967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黑豆</a:t>
            </a: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218E8E26-73A2-A06E-22E7-6C0FEE6C0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31">
            <a:extLst>
              <a:ext uri="{FF2B5EF4-FFF2-40B4-BE49-F238E27FC236}">
                <a16:creationId xmlns:a16="http://schemas.microsoft.com/office/drawing/2014/main" id="{32D87649-D45E-1A8D-B71B-A7056C392A7E}"/>
              </a:ext>
            </a:extLst>
          </p:cNvPr>
          <p:cNvSpPr/>
          <p:nvPr/>
        </p:nvSpPr>
        <p:spPr>
          <a:xfrm>
            <a:off x="0" y="-4882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豆豆一家親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95F97A19-90F4-A6D6-8EB0-6E8D6034E445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2</a:t>
            </a:r>
            <a:endParaRPr lang="zh-TW" altLang="en-US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31EA63-0040-0F98-0045-B0664F02BB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2950" y="1635340"/>
            <a:ext cx="3160995" cy="40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9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Black Bean.TW 台灣青仁黑豆。相親找得到真愛嗎？ - 壹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8" name="Picture 14" descr="Placeholder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075" y="4786235"/>
            <a:ext cx="2812469" cy="187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9949140-7B24-77B0-F3A4-ACE99518E1CC}"/>
              </a:ext>
            </a:extLst>
          </p:cNvPr>
          <p:cNvSpPr txBox="1"/>
          <p:nvPr/>
        </p:nvSpPr>
        <p:spPr>
          <a:xfrm>
            <a:off x="663325" y="2003337"/>
            <a:ext cx="2902835" cy="3413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28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毛豆</a:t>
            </a:r>
            <a:endParaRPr lang="en-US" altLang="zh-TW" sz="28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algn="ctr">
              <a:lnSpc>
                <a:spcPct val="200000"/>
              </a:lnSpc>
            </a:pPr>
            <a:r>
              <a:rPr lang="zh-TW" altLang="en-US" sz="28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黃豆或黑豆 </a:t>
            </a:r>
            <a:r>
              <a:rPr lang="en-US" altLang="zh-TW" sz="2800" u="sng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8</a:t>
            </a:r>
            <a:r>
              <a:rPr lang="zh-TW" altLang="en-US" sz="2800" u="sng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分熟時的</a:t>
            </a:r>
            <a:r>
              <a:rPr lang="zh-TW" altLang="en-US" sz="28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鮮豆莢</a:t>
            </a:r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281DA1AD-949D-5E78-ECEA-9034575F4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31">
            <a:extLst>
              <a:ext uri="{FF2B5EF4-FFF2-40B4-BE49-F238E27FC236}">
                <a16:creationId xmlns:a16="http://schemas.microsoft.com/office/drawing/2014/main" id="{D075920C-E00C-D867-BC4C-87D65A957E74}"/>
              </a:ext>
            </a:extLst>
          </p:cNvPr>
          <p:cNvSpPr/>
          <p:nvPr/>
        </p:nvSpPr>
        <p:spPr>
          <a:xfrm>
            <a:off x="0" y="-6025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豆豆</a:t>
            </a:r>
            <a:r>
              <a:rPr lang="en-US" altLang="zh-TW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(</a:t>
            </a:r>
            <a:r>
              <a:rPr lang="zh-TW" altLang="en-US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大豆</a:t>
            </a:r>
            <a:r>
              <a:rPr lang="en-US" altLang="zh-TW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)</a:t>
            </a:r>
            <a:r>
              <a:rPr lang="zh-TW" altLang="en-US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家族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D3F35F0-CCFB-A42A-2B86-963A6EEA11D1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3</a:t>
            </a:r>
            <a:endParaRPr lang="zh-TW" altLang="en-US" b="1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8F9DF25-2474-79D6-2CC7-D98489026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9195">
            <a:off x="5692083" y="3083029"/>
            <a:ext cx="3270944" cy="21849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861D6A9-5661-937D-10E8-DBC159A5AD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1" r="6231"/>
          <a:stretch/>
        </p:blipFill>
        <p:spPr>
          <a:xfrm rot="5616270">
            <a:off x="8409831" y="2335704"/>
            <a:ext cx="2936308" cy="36180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FC3692D-BF1B-AFA7-0717-5FAF03F56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7103">
            <a:off x="4082951" y="2936398"/>
            <a:ext cx="3654213" cy="15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8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3373" y="1750565"/>
            <a:ext cx="1655403" cy="830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6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黃豆</a:t>
            </a:r>
            <a:endParaRPr lang="en-US" altLang="zh-TW" sz="36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sp>
        <p:nvSpPr>
          <p:cNvPr id="4" name="AutoShape 4" descr="Black Bean.TW 台灣青仁黑豆。相親找得到真愛嗎？ - 壹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8" name="Picture 14" descr="Placeholder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075" y="4786235"/>
            <a:ext cx="2812469" cy="187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281DA1AD-949D-5E78-ECEA-9034575F4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31">
            <a:extLst>
              <a:ext uri="{FF2B5EF4-FFF2-40B4-BE49-F238E27FC236}">
                <a16:creationId xmlns:a16="http://schemas.microsoft.com/office/drawing/2014/main" id="{D075920C-E00C-D867-BC4C-87D65A957E74}"/>
              </a:ext>
            </a:extLst>
          </p:cNvPr>
          <p:cNvSpPr/>
          <p:nvPr/>
        </p:nvSpPr>
        <p:spPr>
          <a:xfrm>
            <a:off x="0" y="-4882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豆豆</a:t>
            </a:r>
            <a:r>
              <a:rPr lang="en-US" altLang="zh-TW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(</a:t>
            </a:r>
            <a:r>
              <a:rPr lang="zh-TW" altLang="en-US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大豆</a:t>
            </a:r>
            <a:r>
              <a:rPr lang="en-US" altLang="zh-TW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)</a:t>
            </a:r>
            <a:r>
              <a:rPr lang="zh-TW" altLang="en-US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家族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D3F35F0-CCFB-A42A-2B86-963A6EEA11D1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4</a:t>
            </a:r>
            <a:endParaRPr lang="zh-TW" altLang="en-US" b="1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BF45E625-1CAA-E1B7-29A3-786252B04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5" y="2293530"/>
            <a:ext cx="5302785" cy="3610407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2E16DAF-AC67-A4A7-4068-B4DA5457CC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81" y="2474937"/>
            <a:ext cx="513791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90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2A50D7-C32F-7115-EB9B-D08182522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1164771"/>
            <a:ext cx="4739166" cy="473916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EE9E892-080C-028F-5A65-02C5B94DB4E9}"/>
              </a:ext>
            </a:extLst>
          </p:cNvPr>
          <p:cNvSpPr txBox="1"/>
          <p:nvPr/>
        </p:nvSpPr>
        <p:spPr>
          <a:xfrm>
            <a:off x="1328820" y="4475824"/>
            <a:ext cx="2155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TW" altLang="en-US" sz="24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青仁黑豆</a:t>
            </a:r>
            <a:endParaRPr lang="en-US" altLang="zh-TW" sz="2400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 algn="ctr">
              <a:buNone/>
            </a:pP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  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70D3A12-926F-7174-1E10-FF24625279B6}"/>
              </a:ext>
            </a:extLst>
          </p:cNvPr>
          <p:cNvSpPr txBox="1"/>
          <p:nvPr/>
        </p:nvSpPr>
        <p:spPr>
          <a:xfrm>
            <a:off x="7862051" y="4106492"/>
            <a:ext cx="21557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US" altLang="zh-TW" sz="24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 algn="ctr">
              <a:buNone/>
            </a:pPr>
            <a:r>
              <a:rPr lang="zh-TW" altLang="en-US" sz="24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黃仁黑豆</a:t>
            </a:r>
            <a:endParaRPr lang="en-US" altLang="zh-TW" sz="2400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 algn="ctr">
              <a:buNone/>
            </a:pPr>
            <a:r>
              <a:rPr lang="zh-TW" altLang="en-US" sz="24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  </a:t>
            </a: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ACDBC49A-E20E-7A65-6E43-ED9A03A9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31">
            <a:extLst>
              <a:ext uri="{FF2B5EF4-FFF2-40B4-BE49-F238E27FC236}">
                <a16:creationId xmlns:a16="http://schemas.microsoft.com/office/drawing/2014/main" id="{5B62874E-5E21-0248-A1EB-683849FF67D5}"/>
              </a:ext>
            </a:extLst>
          </p:cNvPr>
          <p:cNvSpPr/>
          <p:nvPr/>
        </p:nvSpPr>
        <p:spPr>
          <a:xfrm>
            <a:off x="0" y="-4882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豆豆</a:t>
            </a:r>
            <a:r>
              <a:rPr lang="en-US" altLang="zh-TW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(</a:t>
            </a:r>
            <a:r>
              <a:rPr lang="zh-TW" altLang="en-US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大豆</a:t>
            </a:r>
            <a:r>
              <a:rPr lang="en-US" altLang="zh-TW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)</a:t>
            </a:r>
            <a:r>
              <a:rPr lang="zh-TW" altLang="en-US" sz="36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家族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F83F816-5E17-F758-AE2D-B5256FEA4D9B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5</a:t>
            </a:r>
            <a:endParaRPr lang="zh-TW" altLang="en-US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9F10C73-74B6-6E2A-4361-F3D078217D4E}"/>
              </a:ext>
            </a:extLst>
          </p:cNvPr>
          <p:cNvSpPr txBox="1"/>
          <p:nvPr/>
        </p:nvSpPr>
        <p:spPr>
          <a:xfrm>
            <a:off x="959834" y="1297038"/>
            <a:ext cx="10407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TW" altLang="en-US" sz="32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黑豆</a:t>
            </a:r>
            <a:endParaRPr lang="en-US" altLang="zh-TW" sz="32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847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8C0BA31-41EA-C553-F5C8-5303124BC008}"/>
              </a:ext>
            </a:extLst>
          </p:cNvPr>
          <p:cNvSpPr txBox="1"/>
          <p:nvPr/>
        </p:nvSpPr>
        <p:spPr>
          <a:xfrm>
            <a:off x="4321630" y="1856344"/>
            <a:ext cx="5976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煮熟的</a:t>
            </a:r>
            <a:endParaRPr lang="en-US" altLang="zh-TW" sz="36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DA5807-B719-416A-B56B-D3CF12A3370A}"/>
              </a:ext>
            </a:extLst>
          </p:cNvPr>
          <p:cNvSpPr txBox="1"/>
          <p:nvPr/>
        </p:nvSpPr>
        <p:spPr>
          <a:xfrm>
            <a:off x="805542" y="14206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請小朋友發表一下感受吧！</a:t>
            </a:r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9C01593D-6526-49D5-9786-1DB73FCC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31">
            <a:extLst>
              <a:ext uri="{FF2B5EF4-FFF2-40B4-BE49-F238E27FC236}">
                <a16:creationId xmlns:a16="http://schemas.microsoft.com/office/drawing/2014/main" id="{C374A31C-6F30-3BA9-B034-6FEF8B2DF092}"/>
              </a:ext>
            </a:extLst>
          </p:cNvPr>
          <p:cNvSpPr/>
          <p:nvPr/>
        </p:nvSpPr>
        <p:spPr>
          <a:xfrm>
            <a:off x="0" y="-4882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(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大豆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)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比</a:t>
            </a:r>
            <a:r>
              <a:rPr lang="zh-TW" altLang="en-US" sz="4400" dirty="0">
                <a:solidFill>
                  <a:schemeClr val="tx1"/>
                </a:solidFill>
                <a:latin typeface="華康POP1W7破音字1A" panose="040B0700000000000000" pitchFamily="82" charset="-120"/>
                <a:ea typeface="華康POP1W7破音字1A" panose="040B0700000000000000" pitchFamily="82" charset="-120"/>
              </a:rPr>
              <a:t>一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比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30D9490D-91B5-DB26-9098-F03A722A4C3D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6</a:t>
            </a:r>
            <a:endParaRPr lang="zh-TW" altLang="en-US" b="1" dirty="0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DDCDE42E-78B8-1664-D707-15F5822C9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21" y="3706199"/>
            <a:ext cx="2728557" cy="2046418"/>
          </a:xfrm>
          <a:prstGeom prst="ellipse">
            <a:avLst/>
          </a:prstGeom>
          <a:ln w="63500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E12DA53-E939-09E3-EA47-92E091B90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00" y="3869931"/>
            <a:ext cx="2745701" cy="1830238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DD01B4BC-3462-EF90-62BA-808D459E7BC5}"/>
              </a:ext>
            </a:extLst>
          </p:cNvPr>
          <p:cNvSpPr txBox="1"/>
          <p:nvPr/>
        </p:nvSpPr>
        <p:spPr>
          <a:xfrm>
            <a:off x="1872343" y="31280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黃豆</a:t>
            </a:r>
            <a:endParaRPr lang="en-US" altLang="zh-TW" sz="1800" dirty="0">
              <a:solidFill>
                <a:srgbClr val="FF000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E2804B3-9175-4209-A5CA-DDF7C052045E}"/>
              </a:ext>
            </a:extLst>
          </p:cNvPr>
          <p:cNvSpPr txBox="1"/>
          <p:nvPr/>
        </p:nvSpPr>
        <p:spPr>
          <a:xfrm>
            <a:off x="5409576" y="29662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毛豆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C38159B-45B5-6BEB-091E-6955813FC188}"/>
              </a:ext>
            </a:extLst>
          </p:cNvPr>
          <p:cNvSpPr txBox="1"/>
          <p:nvPr/>
        </p:nvSpPr>
        <p:spPr>
          <a:xfrm>
            <a:off x="8383845" y="28796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青仁黑豆</a:t>
            </a:r>
            <a:r>
              <a:rPr lang="en-US" altLang="zh-TW" sz="1800" dirty="0">
                <a:solidFill>
                  <a:srgbClr val="FF000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  </a:t>
            </a:r>
            <a:r>
              <a:rPr lang="zh-TW" altLang="en-US" sz="1800" dirty="0">
                <a:solidFill>
                  <a:srgbClr val="FF000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黃仁黑豆</a:t>
            </a:r>
            <a:endParaRPr lang="en-US" altLang="zh-TW" sz="1800" dirty="0">
              <a:solidFill>
                <a:srgbClr val="FF000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CA6F9FB-DD14-C176-870F-79FBF5D33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21" y="3718677"/>
            <a:ext cx="2661873" cy="199397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3218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0">
            <a:extLst>
              <a:ext uri="{FF2B5EF4-FFF2-40B4-BE49-F238E27FC236}">
                <a16:creationId xmlns:a16="http://schemas.microsoft.com/office/drawing/2014/main" id="{9C01593D-6526-49D5-9786-1DB73FCC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3268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31">
            <a:extLst>
              <a:ext uri="{FF2B5EF4-FFF2-40B4-BE49-F238E27FC236}">
                <a16:creationId xmlns:a16="http://schemas.microsoft.com/office/drawing/2014/main" id="{C374A31C-6F30-3BA9-B034-6FEF8B2DF092}"/>
              </a:ext>
            </a:extLst>
          </p:cNvPr>
          <p:cNvSpPr/>
          <p:nvPr/>
        </p:nvSpPr>
        <p:spPr>
          <a:xfrm>
            <a:off x="0" y="-4882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豆豆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(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大豆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)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比</a:t>
            </a:r>
            <a:r>
              <a:rPr lang="zh-TW" altLang="en-US" sz="4400" dirty="0">
                <a:solidFill>
                  <a:schemeClr val="tx1"/>
                </a:solidFill>
                <a:latin typeface="華康POP1W7破音字1A" panose="040B0700000000000000" pitchFamily="82" charset="-120"/>
                <a:ea typeface="華康POP1W7破音字1A" panose="040B0700000000000000" pitchFamily="82" charset="-120"/>
              </a:rPr>
              <a:t>一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比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30D9490D-91B5-DB26-9098-F03A722A4C3D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7</a:t>
            </a:r>
            <a:endParaRPr lang="zh-TW" altLang="en-US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999A4D0-B3E2-2E2B-61FB-D9FED2D8FA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t="59027" r="78142" b="18689"/>
          <a:stretch/>
        </p:blipFill>
        <p:spPr>
          <a:xfrm>
            <a:off x="578129" y="2811114"/>
            <a:ext cx="2533747" cy="227160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BEAF90E-3291-B941-7CC7-ED71DEB33E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1" t="59351" r="40210" b="16007"/>
          <a:stretch/>
        </p:blipFill>
        <p:spPr>
          <a:xfrm>
            <a:off x="6157999" y="2754740"/>
            <a:ext cx="2764699" cy="26137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BC224A2-B0A4-0702-E975-E7A58841A2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4" t="58538" r="3066" b="14796"/>
          <a:stretch/>
        </p:blipFill>
        <p:spPr>
          <a:xfrm>
            <a:off x="3376796" y="2822303"/>
            <a:ext cx="2479330" cy="280153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8ADA38F-2E68-2898-19F9-5947C05B22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2" t="58254" r="22114" b="17047"/>
          <a:stretch/>
        </p:blipFill>
        <p:spPr>
          <a:xfrm>
            <a:off x="8902249" y="2640058"/>
            <a:ext cx="2764699" cy="261372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E00434C8-8ACF-142D-6593-5F5665A8876B}"/>
              </a:ext>
            </a:extLst>
          </p:cNvPr>
          <p:cNvSpPr txBox="1"/>
          <p:nvPr/>
        </p:nvSpPr>
        <p:spPr>
          <a:xfrm>
            <a:off x="3571177" y="2158048"/>
            <a:ext cx="2764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摸摸看</a:t>
            </a:r>
            <a:endParaRPr lang="en-US" altLang="zh-TW" sz="28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endParaRPr lang="zh-TW" altLang="en-US" sz="28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9D91E1E-5065-EB6A-FDEF-DE3C65420573}"/>
              </a:ext>
            </a:extLst>
          </p:cNvPr>
          <p:cNvSpPr txBox="1"/>
          <p:nvPr/>
        </p:nvSpPr>
        <p:spPr>
          <a:xfrm>
            <a:off x="6557049" y="2144591"/>
            <a:ext cx="2764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聞聞看</a:t>
            </a:r>
            <a:endParaRPr lang="en-US" altLang="zh-TW" sz="28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endParaRPr lang="zh-TW" altLang="en-US" sz="28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3881378-C5F2-0EB1-C8AD-D74B39E25E16}"/>
              </a:ext>
            </a:extLst>
          </p:cNvPr>
          <p:cNvSpPr txBox="1"/>
          <p:nvPr/>
        </p:nvSpPr>
        <p:spPr>
          <a:xfrm>
            <a:off x="9521212" y="2181674"/>
            <a:ext cx="2764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吃吃看</a:t>
            </a:r>
            <a:endParaRPr lang="en-US" altLang="zh-TW" sz="28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endParaRPr lang="zh-TW" altLang="en-US" sz="28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013F225-33D8-DE80-AB21-21A53FC4AC39}"/>
              </a:ext>
            </a:extLst>
          </p:cNvPr>
          <p:cNvSpPr txBox="1"/>
          <p:nvPr/>
        </p:nvSpPr>
        <p:spPr>
          <a:xfrm>
            <a:off x="925244" y="2185507"/>
            <a:ext cx="2764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眼睛看</a:t>
            </a:r>
            <a:endParaRPr lang="en-US" altLang="zh-TW" sz="28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endParaRPr lang="zh-TW" altLang="en-US" sz="2800" dirty="0"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2037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0">
            <a:extLst>
              <a:ext uri="{FF2B5EF4-FFF2-40B4-BE49-F238E27FC236}">
                <a16:creationId xmlns:a16="http://schemas.microsoft.com/office/drawing/2014/main" id="{06AE2A03-7D84-B7B0-BD01-34465C1D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31">
            <a:extLst>
              <a:ext uri="{FF2B5EF4-FFF2-40B4-BE49-F238E27FC236}">
                <a16:creationId xmlns:a16="http://schemas.microsoft.com/office/drawing/2014/main" id="{F4DC54C5-88A7-71E7-4B28-1C761A05E9E3}"/>
              </a:ext>
            </a:extLst>
          </p:cNvPr>
          <p:cNvSpPr/>
          <p:nvPr/>
        </p:nvSpPr>
        <p:spPr>
          <a:xfrm>
            <a:off x="0" y="-48822"/>
            <a:ext cx="12192000" cy="1091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anchor="ctr"/>
          <a:lstStyle/>
          <a:p>
            <a:pPr algn="ctr"/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常見豆豆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(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大豆</a:t>
            </a:r>
            <a:r>
              <a:rPr lang="en-US" altLang="zh-TW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)</a:t>
            </a:r>
            <a:r>
              <a:rPr lang="zh-TW" altLang="en-US" sz="4400" dirty="0">
                <a:solidFill>
                  <a:schemeClr val="tx1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產品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7A7680E-C636-83AF-0449-15390EBC8D90}"/>
              </a:ext>
            </a:extLst>
          </p:cNvPr>
          <p:cNvSpPr/>
          <p:nvPr/>
        </p:nvSpPr>
        <p:spPr>
          <a:xfrm>
            <a:off x="11447833" y="5903937"/>
            <a:ext cx="504057" cy="2880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/>
              <a:t>8</a:t>
            </a:r>
            <a:endParaRPr lang="zh-TW" altLang="en-US" b="1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4F0FF1C-A4AE-0E31-632F-5D2366063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978" y="1042675"/>
            <a:ext cx="4391141" cy="548892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54865CC-049D-15F8-2916-0DEDBE11D8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6" b="21098"/>
          <a:stretch/>
        </p:blipFill>
        <p:spPr>
          <a:xfrm>
            <a:off x="3323930" y="3717444"/>
            <a:ext cx="4969329" cy="1730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F12EC34-1A97-1512-0C95-8E84696EA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39" y="3767052"/>
            <a:ext cx="2499910" cy="1666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241B7655-1697-124D-E2BC-41B814EF7A22}"/>
              </a:ext>
            </a:extLst>
          </p:cNvPr>
          <p:cNvSpPr txBox="1"/>
          <p:nvPr/>
        </p:nvSpPr>
        <p:spPr>
          <a:xfrm>
            <a:off x="4145947" y="2002887"/>
            <a:ext cx="5810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TW" altLang="en-US" sz="3600" dirty="0">
                <a:solidFill>
                  <a:srgbClr val="00B050"/>
                </a:solidFill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發酵產品</a:t>
            </a:r>
            <a:endParaRPr lang="en-US" altLang="zh-TW" sz="3600" dirty="0">
              <a:solidFill>
                <a:srgbClr val="00B050"/>
              </a:solidFill>
              <a:latin typeface="華康方圓體W7注音字" panose="040B0700000000000000" pitchFamily="82" charset="-120"/>
              <a:ea typeface="華康方圓體W7注音字" panose="040B0700000000000000" pitchFamily="82" charset="-120"/>
            </a:endParaRPr>
          </a:p>
          <a:p>
            <a:pPr marL="0" indent="0" algn="ctr">
              <a:buNone/>
            </a:pPr>
            <a:r>
              <a:rPr lang="zh-TW" altLang="en-US" sz="3600" dirty="0">
                <a:latin typeface="華康方圓體W7注音字" panose="040B0700000000000000" pitchFamily="82" charset="-120"/>
                <a:ea typeface="華康方圓體W7注音字" panose="040B0700000000000000" pitchFamily="82" charset="-120"/>
              </a:rPr>
              <a:t>醬油、味噌、納豆</a:t>
            </a:r>
          </a:p>
        </p:txBody>
      </p:sp>
    </p:spTree>
    <p:extLst>
      <p:ext uri="{BB962C8B-B14F-4D97-AF65-F5344CB8AC3E}">
        <p14:creationId xmlns:p14="http://schemas.microsoft.com/office/powerpoint/2010/main" val="146219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585</Words>
  <Application>Microsoft Office PowerPoint</Application>
  <PresentationFormat>寬螢幕</PresentationFormat>
  <Paragraphs>142</Paragraphs>
  <Slides>24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5" baseType="lpstr">
      <vt:lpstr>宋体</vt:lpstr>
      <vt:lpstr>華康POP1W7破音字1A</vt:lpstr>
      <vt:lpstr>華康POP1W7楷注音字</vt:lpstr>
      <vt:lpstr>華康少女W5注音字</vt:lpstr>
      <vt:lpstr>華康方圓體W7注音字</vt:lpstr>
      <vt:lpstr>微軟正黑體</vt:lpstr>
      <vt:lpstr>Arial</vt:lpstr>
      <vt:lpstr>Calibri</vt:lpstr>
      <vt:lpstr>Calibri Light</vt:lpstr>
      <vt:lpstr>Posterama</vt:lpstr>
      <vt:lpstr>Office 佈景主題</vt:lpstr>
      <vt:lpstr> 豆豆PK趣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盲試測驗 好喝的豆漿</vt:lpstr>
      <vt:lpstr>盲試測驗 好喝的豆漿</vt:lpstr>
      <vt:lpstr>品評分析</vt:lpstr>
      <vt:lpstr>這些標章你看過嗎？</vt:lpstr>
      <vt:lpstr>認證標章代表的意涵？</vt:lpstr>
      <vt:lpstr>看看我們今天購買食物的外包裝都具有那些標章呢?</vt:lpstr>
      <vt:lpstr>歸納分析</vt:lpstr>
      <vt:lpstr>             歸納分析</vt:lpstr>
      <vt:lpstr> 歸納分析</vt:lpstr>
      <vt:lpstr>歸納分析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豆豆PK趣</dc:title>
  <dc:creator>user</dc:creator>
  <cp:lastModifiedBy>wenjean li</cp:lastModifiedBy>
  <cp:revision>65</cp:revision>
  <dcterms:created xsi:type="dcterms:W3CDTF">2022-11-21T06:12:24Z</dcterms:created>
  <dcterms:modified xsi:type="dcterms:W3CDTF">2023-03-08T02:08:51Z</dcterms:modified>
</cp:coreProperties>
</file>